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72" r:id="rId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5050"/>
    <a:srgbClr val="B9B9B9"/>
    <a:srgbClr val="9507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61" autoAdjust="0"/>
    <p:restoredTop sz="96036" autoAdjust="0"/>
  </p:normalViewPr>
  <p:slideViewPr>
    <p:cSldViewPr snapToGrid="0">
      <p:cViewPr varScale="1">
        <p:scale>
          <a:sx n="111" d="100"/>
          <a:sy n="111" d="100"/>
        </p:scale>
        <p:origin x="120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A4FBA-1CBB-A0E0-0490-E250DDED4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81DED2-838D-EF7F-5B87-FD75A438E1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CC86A-FC51-51C5-D2C6-9149BDD18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B4071-8125-9234-CD92-F6B80307A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10E10-3FCA-D867-9501-BA1D89DB2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4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61869-91A9-A08F-2BCE-6ED977EB0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8B86-7382-B079-E221-A905DB742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B82AD-C71E-23A7-B7DC-B4F52C5A6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587FC-7B5B-222D-66A2-2DD99AAE7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923A34-36B7-C565-411A-DAF22EDEC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00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7F8AEF-6E57-819B-B59C-63BCC175F8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4C441-4B67-BCA6-F705-D2FE116788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9102-4519-DC5D-5314-360C2FF33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FCC255-1F4A-8FC8-3EAB-4AA882B84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46B4DA-6438-2B55-B866-527A454E4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5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03A31-53CA-9E16-7EF7-915F82460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4F456B-AD7F-C2F3-6C07-05929D16F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39E53-6127-9FAF-DBF3-971C4D77D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34CF37-BFE9-1C39-DBC6-46742C9CA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46139-648E-E6FD-4ECB-38D50DC8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82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1F76-3AA0-BE8B-0DAA-881299B3C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E65F1-0FB6-E9A4-EAC4-496BDD279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81496-F523-79F4-429D-146FE46D9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68313-1A20-2D3F-5A46-ECE7C1B13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DC8D43-9E30-B44A-B3C3-85C73C2E2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01843-4079-6EE4-B366-25A3E0597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C9307-3C56-B3DE-9EB5-C7B70B4541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CBD701-10C5-3658-7254-D46E5F6C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39ACA7-AC47-8726-0F70-30A479033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CC0FDF-B72F-7D7D-E6BB-92F117FC7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923D8-5F59-1D75-082D-E77354C67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74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ABE80-766A-8A5E-6E2F-67BEE0C95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FFC7B-27C1-D243-E5C9-7D349C15B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05C2F-847F-BB3B-57D1-49F9A04E4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F1BC4B-D37D-443A-8EC8-1D2AFDE90D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66043A-8163-F94C-5D35-74F38A260D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C44013-BB45-7FEA-CB87-EDB25DF34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A6060B-06E5-B8A7-2271-D4CD42BFA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DBDF5-71DD-D670-EC97-07562ACEF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48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7F652-132A-4B3A-47CE-3D1CF503F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687075-7035-6014-18E2-B5FA9115D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329C21-AE79-82C2-744F-A2F31A25E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1773B8-99F4-0E20-F010-4BC8BD46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3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43BEA5-026B-2E72-C98A-D056B17E6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0CC496-C7E7-D9B7-2EDB-F5E69DF10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90DE1F-79A0-1DE7-E103-F53D6E9D1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27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33EB3-DFC1-2386-854A-A7A005CA8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50A99-4794-1242-AC4E-67678DF3E7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FC3A0-3565-C484-D90F-2CD444D89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A5F4C-839C-17C3-9909-AFAAE5A7D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055C4-12E0-1223-B339-5533AAE07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A5537-A1BF-295E-7FE3-83116B104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283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86F77-7443-56CA-FB40-0AED5F4CE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7A36F47-16CF-BC7C-6426-96F685E6A7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EB86C7-C497-A6E0-7768-7D3EB6E9B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55869-9B3B-314E-88BF-9BE22D71E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BB8E7-84CE-22B7-28D4-C24B67666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C57958-4ECA-AC1A-8139-70268A48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93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07292F-FC0B-AA29-A6D5-7CD0AE307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C7C97-77B0-6D13-33A8-3BE5ACEB0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600DD-78AE-651A-AB7A-79066EDE9D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865B6-5523-4682-94AB-D04C3301C0CD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CD611-434C-EBC4-1867-FE690C122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B0C0C-EC30-BF21-93C3-13E2BC601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3B9B0A-4B19-4876-B14B-5D2F8D6F7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7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/>
          </p:cNvSpPr>
          <p:nvPr/>
        </p:nvSpPr>
        <p:spPr bwMode="auto">
          <a:xfrm>
            <a:off x="45333" y="245953"/>
            <a:ext cx="376800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2000" b="1" u="sng" dirty="0">
                <a:latin typeface="Cavolini" panose="03000502040302020204" pitchFamily="66" charset="0"/>
                <a:cs typeface="Cavolini" panose="03000502040302020204" pitchFamily="66" charset="0"/>
              </a:rPr>
              <a:t>SHORT ORDER LINE MENU </a:t>
            </a:r>
          </a:p>
        </p:txBody>
      </p:sp>
      <p:sp>
        <p:nvSpPr>
          <p:cNvPr id="2051" name="Rectangle 12"/>
          <p:cNvSpPr>
            <a:spLocks noChangeArrowheads="1"/>
          </p:cNvSpPr>
          <p:nvPr/>
        </p:nvSpPr>
        <p:spPr bwMode="auto">
          <a:xfrm>
            <a:off x="4101128" y="59372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CCCCCC"/>
                </a:solidFill>
              </a:rPr>
              <a:t> </a:t>
            </a:r>
            <a:endParaRPr lang="en-US" sz="2400" dirty="0"/>
          </a:p>
        </p:txBody>
      </p:sp>
      <p:sp>
        <p:nvSpPr>
          <p:cNvPr id="2054" name="Rectangle 19"/>
          <p:cNvSpPr>
            <a:spLocks/>
          </p:cNvSpPr>
          <p:nvPr/>
        </p:nvSpPr>
        <p:spPr bwMode="auto">
          <a:xfrm>
            <a:off x="207920" y="2830681"/>
            <a:ext cx="78492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OTHER</a:t>
            </a:r>
          </a:p>
        </p:txBody>
      </p:sp>
      <p:sp>
        <p:nvSpPr>
          <p:cNvPr id="2056" name="Rectangle 22"/>
          <p:cNvSpPr>
            <a:spLocks noChangeArrowheads="1"/>
          </p:cNvSpPr>
          <p:nvPr/>
        </p:nvSpPr>
        <p:spPr bwMode="auto">
          <a:xfrm>
            <a:off x="3034328" y="180022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</a:rPr>
              <a:t> </a:t>
            </a:r>
            <a:endParaRPr lang="en-US" sz="2400" dirty="0"/>
          </a:p>
        </p:txBody>
      </p:sp>
      <p:sp>
        <p:nvSpPr>
          <p:cNvPr id="2059" name="Rectangle 26"/>
          <p:cNvSpPr>
            <a:spLocks noChangeArrowheads="1"/>
          </p:cNvSpPr>
          <p:nvPr/>
        </p:nvSpPr>
        <p:spPr bwMode="auto">
          <a:xfrm>
            <a:off x="3748703" y="241617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62283B"/>
                </a:solidFill>
              </a:rPr>
              <a:t> </a:t>
            </a:r>
            <a:endParaRPr lang="en-US" sz="2400" dirty="0"/>
          </a:p>
        </p:txBody>
      </p:sp>
      <p:sp>
        <p:nvSpPr>
          <p:cNvPr id="2061" name="Rectangle 29"/>
          <p:cNvSpPr>
            <a:spLocks noChangeArrowheads="1"/>
          </p:cNvSpPr>
          <p:nvPr/>
        </p:nvSpPr>
        <p:spPr bwMode="auto">
          <a:xfrm>
            <a:off x="3158153" y="271462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</a:rPr>
              <a:t> </a:t>
            </a:r>
            <a:endParaRPr lang="en-US" sz="2400" dirty="0"/>
          </a:p>
        </p:txBody>
      </p:sp>
      <p:sp>
        <p:nvSpPr>
          <p:cNvPr id="2063" name="Rectangle 32"/>
          <p:cNvSpPr>
            <a:spLocks noChangeArrowheads="1"/>
          </p:cNvSpPr>
          <p:nvPr/>
        </p:nvSpPr>
        <p:spPr bwMode="auto">
          <a:xfrm>
            <a:off x="3278803" y="302577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62283B"/>
                </a:solidFill>
              </a:rPr>
              <a:t> </a:t>
            </a:r>
            <a:endParaRPr lang="en-US" sz="2400" dirty="0"/>
          </a:p>
        </p:txBody>
      </p:sp>
      <p:sp>
        <p:nvSpPr>
          <p:cNvPr id="2066" name="Rectangle 37"/>
          <p:cNvSpPr>
            <a:spLocks noChangeArrowheads="1"/>
          </p:cNvSpPr>
          <p:nvPr/>
        </p:nvSpPr>
        <p:spPr bwMode="auto">
          <a:xfrm>
            <a:off x="3094653" y="362902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</a:rPr>
              <a:t> </a:t>
            </a:r>
            <a:endParaRPr lang="en-US" sz="2400" dirty="0"/>
          </a:p>
        </p:txBody>
      </p:sp>
      <p:sp>
        <p:nvSpPr>
          <p:cNvPr id="2067" name="Rectangle 39"/>
          <p:cNvSpPr>
            <a:spLocks noChangeArrowheads="1"/>
          </p:cNvSpPr>
          <p:nvPr/>
        </p:nvSpPr>
        <p:spPr bwMode="auto">
          <a:xfrm>
            <a:off x="3547090" y="394017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62283B"/>
                </a:solidFill>
              </a:rPr>
              <a:t> </a:t>
            </a:r>
            <a:endParaRPr lang="en-US" sz="2400" dirty="0"/>
          </a:p>
        </p:txBody>
      </p:sp>
      <p:sp>
        <p:nvSpPr>
          <p:cNvPr id="2068" name="Rectangle 40"/>
          <p:cNvSpPr>
            <a:spLocks/>
          </p:cNvSpPr>
          <p:nvPr/>
        </p:nvSpPr>
        <p:spPr bwMode="auto">
          <a:xfrm>
            <a:off x="81284" y="857627"/>
            <a:ext cx="103187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>
                <a:solidFill>
                  <a:srgbClr val="62283B"/>
                </a:solidFill>
              </a:rPr>
              <a:t>  </a:t>
            </a:r>
            <a:r>
              <a:rPr lang="en-US" sz="16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BURGER</a:t>
            </a:r>
          </a:p>
        </p:txBody>
      </p:sp>
      <p:sp>
        <p:nvSpPr>
          <p:cNvPr id="2069" name="Rectangle 41"/>
          <p:cNvSpPr>
            <a:spLocks noChangeArrowheads="1"/>
          </p:cNvSpPr>
          <p:nvPr/>
        </p:nvSpPr>
        <p:spPr bwMode="auto">
          <a:xfrm>
            <a:off x="3381990" y="4244975"/>
            <a:ext cx="3687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dirty="0">
                <a:solidFill>
                  <a:srgbClr val="62283B"/>
                </a:solidFill>
              </a:rPr>
              <a:t> </a:t>
            </a:r>
            <a:endParaRPr lang="en-US" sz="2400" dirty="0"/>
          </a:p>
        </p:txBody>
      </p:sp>
      <p:sp>
        <p:nvSpPr>
          <p:cNvPr id="2074" name="Rectangle 53"/>
          <p:cNvSpPr>
            <a:spLocks noChangeArrowheads="1"/>
          </p:cNvSpPr>
          <p:nvPr/>
        </p:nvSpPr>
        <p:spPr bwMode="auto">
          <a:xfrm>
            <a:off x="8001000" y="4724401"/>
            <a:ext cx="41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600" b="1" dirty="0">
                <a:solidFill>
                  <a:srgbClr val="62283B"/>
                </a:solidFill>
                <a:latin typeface="Footlight MT Light" pitchFamily="18" charset="0"/>
              </a:rPr>
              <a:t>     </a:t>
            </a:r>
            <a:endParaRPr lang="en-US" sz="2400" dirty="0"/>
          </a:p>
        </p:txBody>
      </p:sp>
      <p:sp>
        <p:nvSpPr>
          <p:cNvPr id="2075" name="Rectangle 54"/>
          <p:cNvSpPr>
            <a:spLocks noChangeArrowheads="1"/>
          </p:cNvSpPr>
          <p:nvPr/>
        </p:nvSpPr>
        <p:spPr bwMode="auto">
          <a:xfrm>
            <a:off x="12580938" y="4386263"/>
            <a:ext cx="158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5000" b="1" dirty="0">
                <a:solidFill>
                  <a:srgbClr val="FFFFF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076" name="Rectangle 55"/>
          <p:cNvSpPr>
            <a:spLocks noChangeArrowheads="1"/>
          </p:cNvSpPr>
          <p:nvPr/>
        </p:nvSpPr>
        <p:spPr bwMode="auto">
          <a:xfrm>
            <a:off x="12593638" y="4398963"/>
            <a:ext cx="158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5000" b="1" dirty="0">
                <a:solidFill>
                  <a:srgbClr val="7F7F7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078" name="Rectangle 62"/>
          <p:cNvSpPr>
            <a:spLocks noChangeArrowheads="1"/>
          </p:cNvSpPr>
          <p:nvPr/>
        </p:nvSpPr>
        <p:spPr bwMode="auto">
          <a:xfrm>
            <a:off x="6254751" y="130175"/>
            <a:ext cx="3651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>
                <a:solidFill>
                  <a:srgbClr val="CCCCCC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0" name="Rectangle 66"/>
          <p:cNvSpPr>
            <a:spLocks noChangeArrowheads="1"/>
          </p:cNvSpPr>
          <p:nvPr/>
        </p:nvSpPr>
        <p:spPr bwMode="auto">
          <a:xfrm>
            <a:off x="7442200" y="293689"/>
            <a:ext cx="714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FFFFFF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1" name="Rectangle 67"/>
          <p:cNvSpPr>
            <a:spLocks noChangeArrowheads="1"/>
          </p:cNvSpPr>
          <p:nvPr/>
        </p:nvSpPr>
        <p:spPr bwMode="auto">
          <a:xfrm>
            <a:off x="7467600" y="306389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80808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2" name="Rectangle 68"/>
          <p:cNvSpPr>
            <a:spLocks noChangeArrowheads="1"/>
          </p:cNvSpPr>
          <p:nvPr/>
        </p:nvSpPr>
        <p:spPr bwMode="auto">
          <a:xfrm>
            <a:off x="7461250" y="301626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3" name="Rectangle 69"/>
          <p:cNvSpPr>
            <a:spLocks noChangeArrowheads="1"/>
          </p:cNvSpPr>
          <p:nvPr/>
        </p:nvSpPr>
        <p:spPr bwMode="auto">
          <a:xfrm>
            <a:off x="6102350" y="525464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4" name="Rectangle 70"/>
          <p:cNvSpPr>
            <a:spLocks noChangeArrowheads="1"/>
          </p:cNvSpPr>
          <p:nvPr/>
        </p:nvSpPr>
        <p:spPr bwMode="auto">
          <a:xfrm>
            <a:off x="5257769" y="609600"/>
            <a:ext cx="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endParaRPr lang="en-US" sz="2400" dirty="0"/>
          </a:p>
        </p:txBody>
      </p:sp>
      <p:sp>
        <p:nvSpPr>
          <p:cNvPr id="2085" name="Rectangle 74"/>
          <p:cNvSpPr>
            <a:spLocks noChangeArrowheads="1"/>
          </p:cNvSpPr>
          <p:nvPr/>
        </p:nvSpPr>
        <p:spPr bwMode="auto">
          <a:xfrm>
            <a:off x="6497638" y="1214439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6" name="Rectangle 79"/>
          <p:cNvSpPr>
            <a:spLocks noChangeArrowheads="1"/>
          </p:cNvSpPr>
          <p:nvPr/>
        </p:nvSpPr>
        <p:spPr bwMode="auto">
          <a:xfrm>
            <a:off x="7446963" y="1905001"/>
            <a:ext cx="57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89" name="Rectangle 82"/>
          <p:cNvSpPr>
            <a:spLocks noChangeArrowheads="1"/>
          </p:cNvSpPr>
          <p:nvPr/>
        </p:nvSpPr>
        <p:spPr bwMode="auto">
          <a:xfrm>
            <a:off x="6634163" y="2400301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CCCCCC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0" name="Rectangle 83"/>
          <p:cNvSpPr>
            <a:spLocks noChangeArrowheads="1"/>
          </p:cNvSpPr>
          <p:nvPr/>
        </p:nvSpPr>
        <p:spPr bwMode="auto">
          <a:xfrm>
            <a:off x="6102350" y="2566989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1" name="Rectangle 84"/>
          <p:cNvSpPr>
            <a:spLocks noChangeArrowheads="1"/>
          </p:cNvSpPr>
          <p:nvPr/>
        </p:nvSpPr>
        <p:spPr bwMode="auto">
          <a:xfrm>
            <a:off x="6102350" y="2724151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2" name="Rectangle 85"/>
          <p:cNvSpPr>
            <a:spLocks noChangeArrowheads="1"/>
          </p:cNvSpPr>
          <p:nvPr/>
        </p:nvSpPr>
        <p:spPr bwMode="auto">
          <a:xfrm>
            <a:off x="6102350" y="2884489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3" name="Rectangle 86"/>
          <p:cNvSpPr>
            <a:spLocks noChangeArrowheads="1"/>
          </p:cNvSpPr>
          <p:nvPr/>
        </p:nvSpPr>
        <p:spPr bwMode="auto">
          <a:xfrm>
            <a:off x="6102350" y="3043239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5" name="Rectangle 90"/>
          <p:cNvSpPr>
            <a:spLocks noChangeArrowheads="1"/>
          </p:cNvSpPr>
          <p:nvPr/>
        </p:nvSpPr>
        <p:spPr bwMode="auto">
          <a:xfrm>
            <a:off x="6573838" y="3201989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6" name="Rectangle 94"/>
          <p:cNvSpPr>
            <a:spLocks noChangeArrowheads="1"/>
          </p:cNvSpPr>
          <p:nvPr/>
        </p:nvSpPr>
        <p:spPr bwMode="auto">
          <a:xfrm>
            <a:off x="6557964" y="3360738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097" name="Rectangle 95"/>
          <p:cNvSpPr>
            <a:spLocks noChangeArrowheads="1"/>
          </p:cNvSpPr>
          <p:nvPr/>
        </p:nvSpPr>
        <p:spPr bwMode="auto">
          <a:xfrm>
            <a:off x="4083346" y="3233724"/>
            <a:ext cx="193248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Monday - Friday</a:t>
            </a:r>
            <a:endParaRPr lang="en-US" sz="1400" u="sng" dirty="0">
              <a:solidFill>
                <a:srgbClr val="D6A3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1400" dirty="0">
                <a:solidFill>
                  <a:srgbClr val="000000"/>
                </a:solidFill>
              </a:rPr>
              <a:t>Breakfast   0600 – 0800 Lunch        1100 – 1300</a:t>
            </a:r>
          </a:p>
          <a:p>
            <a:r>
              <a:rPr lang="en-US" sz="1400" dirty="0">
                <a:solidFill>
                  <a:srgbClr val="000000"/>
                </a:solidFill>
              </a:rPr>
              <a:t>Dinner       1700 – 1900 </a:t>
            </a:r>
            <a:endParaRPr lang="en-US" sz="1400" dirty="0"/>
          </a:p>
        </p:txBody>
      </p:sp>
      <p:sp>
        <p:nvSpPr>
          <p:cNvPr id="2098" name="Rectangle 102"/>
          <p:cNvSpPr>
            <a:spLocks noChangeArrowheads="1"/>
          </p:cNvSpPr>
          <p:nvPr/>
        </p:nvSpPr>
        <p:spPr bwMode="auto">
          <a:xfrm>
            <a:off x="6652249" y="3644900"/>
            <a:ext cx="3526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00" name="Rectangle 108"/>
          <p:cNvSpPr>
            <a:spLocks noChangeArrowheads="1"/>
          </p:cNvSpPr>
          <p:nvPr/>
        </p:nvSpPr>
        <p:spPr bwMode="auto">
          <a:xfrm>
            <a:off x="6779249" y="3927475"/>
            <a:ext cx="35267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01" name="Rectangle 109"/>
          <p:cNvSpPr>
            <a:spLocks noChangeArrowheads="1"/>
          </p:cNvSpPr>
          <p:nvPr/>
        </p:nvSpPr>
        <p:spPr bwMode="auto">
          <a:xfrm>
            <a:off x="6281787" y="3259530"/>
            <a:ext cx="18229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4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Saturday &amp; Sunday</a:t>
            </a:r>
            <a:endParaRPr lang="en-US" sz="1400" u="sng" dirty="0">
              <a:solidFill>
                <a:srgbClr val="D6A3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r>
              <a:rPr lang="en-US" sz="1400" dirty="0">
                <a:solidFill>
                  <a:srgbClr val="000000"/>
                </a:solidFill>
              </a:rPr>
              <a:t>Brunch     1000 – 1200</a:t>
            </a:r>
          </a:p>
          <a:p>
            <a:r>
              <a:rPr lang="en-US" sz="1400" dirty="0">
                <a:solidFill>
                  <a:srgbClr val="000000"/>
                </a:solidFill>
              </a:rPr>
              <a:t>Dinner      1700 – 1930</a:t>
            </a:r>
            <a:endParaRPr lang="en-US" sz="1400" dirty="0"/>
          </a:p>
        </p:txBody>
      </p:sp>
      <p:sp>
        <p:nvSpPr>
          <p:cNvPr id="2105" name="Rectangle 124"/>
          <p:cNvSpPr>
            <a:spLocks noChangeArrowheads="1"/>
          </p:cNvSpPr>
          <p:nvPr/>
        </p:nvSpPr>
        <p:spPr bwMode="auto">
          <a:xfrm>
            <a:off x="7072313" y="5130801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06" name="Rectangle 128"/>
          <p:cNvSpPr>
            <a:spLocks noChangeArrowheads="1"/>
          </p:cNvSpPr>
          <p:nvPr/>
        </p:nvSpPr>
        <p:spPr bwMode="auto">
          <a:xfrm>
            <a:off x="6872289" y="5289550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07" name="Rectangle 137"/>
          <p:cNvSpPr>
            <a:spLocks noChangeArrowheads="1"/>
          </p:cNvSpPr>
          <p:nvPr/>
        </p:nvSpPr>
        <p:spPr bwMode="auto">
          <a:xfrm>
            <a:off x="6910389" y="5572125"/>
            <a:ext cx="3492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08" name="Rectangle 138"/>
          <p:cNvSpPr>
            <a:spLocks noChangeArrowheads="1"/>
          </p:cNvSpPr>
          <p:nvPr/>
        </p:nvSpPr>
        <p:spPr bwMode="auto">
          <a:xfrm>
            <a:off x="6102351" y="5715000"/>
            <a:ext cx="36513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09" name="Rectangle 139"/>
          <p:cNvSpPr>
            <a:spLocks noChangeArrowheads="1"/>
          </p:cNvSpPr>
          <p:nvPr/>
        </p:nvSpPr>
        <p:spPr bwMode="auto">
          <a:xfrm>
            <a:off x="6102350" y="5854701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10" name="Rectangle 140"/>
          <p:cNvSpPr>
            <a:spLocks noChangeArrowheads="1"/>
          </p:cNvSpPr>
          <p:nvPr/>
        </p:nvSpPr>
        <p:spPr bwMode="auto">
          <a:xfrm>
            <a:off x="6102350" y="6015039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11" name="Rectangle 141"/>
          <p:cNvSpPr>
            <a:spLocks noChangeArrowheads="1"/>
          </p:cNvSpPr>
          <p:nvPr/>
        </p:nvSpPr>
        <p:spPr bwMode="auto">
          <a:xfrm>
            <a:off x="6102350" y="6175376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12" name="Rectangle 143"/>
          <p:cNvSpPr>
            <a:spLocks noChangeArrowheads="1"/>
          </p:cNvSpPr>
          <p:nvPr/>
        </p:nvSpPr>
        <p:spPr bwMode="auto">
          <a:xfrm>
            <a:off x="6716713" y="6332539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13" name="Rectangle 144"/>
          <p:cNvSpPr>
            <a:spLocks noChangeArrowheads="1"/>
          </p:cNvSpPr>
          <p:nvPr/>
        </p:nvSpPr>
        <p:spPr bwMode="auto">
          <a:xfrm>
            <a:off x="8518494" y="4876801"/>
            <a:ext cx="65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endParaRPr lang="en-US" sz="1100" b="1" dirty="0">
              <a:solidFill>
                <a:srgbClr val="000000"/>
              </a:solidFill>
              <a:latin typeface="Gill Sans MT" pitchFamily="34" charset="0"/>
            </a:endParaRPr>
          </a:p>
          <a:p>
            <a:pPr algn="ctr"/>
            <a:endParaRPr lang="en-US" sz="2400" b="1" dirty="0"/>
          </a:p>
        </p:txBody>
      </p:sp>
      <p:sp>
        <p:nvSpPr>
          <p:cNvPr id="2114" name="Rectangle 145"/>
          <p:cNvSpPr>
            <a:spLocks noChangeArrowheads="1"/>
          </p:cNvSpPr>
          <p:nvPr/>
        </p:nvSpPr>
        <p:spPr bwMode="auto">
          <a:xfrm>
            <a:off x="7011988" y="6492876"/>
            <a:ext cx="3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dirty="0">
                <a:solidFill>
                  <a:srgbClr val="000000"/>
                </a:solidFill>
                <a:latin typeface="Gill Sans MT" pitchFamily="34" charset="0"/>
              </a:rPr>
              <a:t> </a:t>
            </a:r>
            <a:endParaRPr lang="en-US" sz="2400" dirty="0"/>
          </a:p>
        </p:txBody>
      </p:sp>
      <p:sp>
        <p:nvSpPr>
          <p:cNvPr id="2115" name="Rectangle 150"/>
          <p:cNvSpPr>
            <a:spLocks noChangeArrowheads="1"/>
          </p:cNvSpPr>
          <p:nvPr/>
        </p:nvSpPr>
        <p:spPr bwMode="auto">
          <a:xfrm>
            <a:off x="9821864" y="765175"/>
            <a:ext cx="22225" cy="6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dirty="0"/>
          </a:p>
        </p:txBody>
      </p:sp>
      <p:sp>
        <p:nvSpPr>
          <p:cNvPr id="2116" name="Rectangle 151"/>
          <p:cNvSpPr>
            <a:spLocks noChangeArrowheads="1"/>
          </p:cNvSpPr>
          <p:nvPr/>
        </p:nvSpPr>
        <p:spPr bwMode="auto">
          <a:xfrm>
            <a:off x="9850438" y="765175"/>
            <a:ext cx="30162" cy="6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dirty="0"/>
          </a:p>
        </p:txBody>
      </p:sp>
      <p:sp>
        <p:nvSpPr>
          <p:cNvPr id="2117" name="Rectangle 152"/>
          <p:cNvSpPr>
            <a:spLocks noChangeArrowheads="1"/>
          </p:cNvSpPr>
          <p:nvPr/>
        </p:nvSpPr>
        <p:spPr bwMode="auto">
          <a:xfrm>
            <a:off x="9880600" y="765175"/>
            <a:ext cx="19050" cy="6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lang="en-US" dirty="0"/>
          </a:p>
        </p:txBody>
      </p:sp>
      <p:sp>
        <p:nvSpPr>
          <p:cNvPr id="2118" name="Rectangle 156"/>
          <p:cNvSpPr>
            <a:spLocks noChangeArrowheads="1"/>
          </p:cNvSpPr>
          <p:nvPr/>
        </p:nvSpPr>
        <p:spPr bwMode="auto">
          <a:xfrm>
            <a:off x="10070728" y="5403850"/>
            <a:ext cx="76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 dirty="0">
                <a:solidFill>
                  <a:srgbClr val="FFFFF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19" name="Rectangle 157"/>
          <p:cNvSpPr>
            <a:spLocks noChangeArrowheads="1"/>
          </p:cNvSpPr>
          <p:nvPr/>
        </p:nvSpPr>
        <p:spPr bwMode="auto">
          <a:xfrm>
            <a:off x="10081841" y="5416550"/>
            <a:ext cx="76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 dirty="0">
                <a:solidFill>
                  <a:srgbClr val="7F7F7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0" name="Rectangle 158"/>
          <p:cNvSpPr>
            <a:spLocks noChangeArrowheads="1"/>
          </p:cNvSpPr>
          <p:nvPr/>
        </p:nvSpPr>
        <p:spPr bwMode="auto">
          <a:xfrm>
            <a:off x="10075491" y="5410200"/>
            <a:ext cx="769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1" name="Rectangle 162"/>
          <p:cNvSpPr>
            <a:spLocks noChangeArrowheads="1"/>
          </p:cNvSpPr>
          <p:nvPr/>
        </p:nvSpPr>
        <p:spPr bwMode="auto">
          <a:xfrm>
            <a:off x="9710521" y="5822950"/>
            <a:ext cx="4488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FFFFF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2" name="Rectangle 163"/>
          <p:cNvSpPr>
            <a:spLocks noChangeArrowheads="1"/>
          </p:cNvSpPr>
          <p:nvPr/>
        </p:nvSpPr>
        <p:spPr bwMode="auto">
          <a:xfrm>
            <a:off x="9723221" y="5835650"/>
            <a:ext cx="4488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7F7F7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3" name="Rectangle 164"/>
          <p:cNvSpPr>
            <a:spLocks noChangeArrowheads="1"/>
          </p:cNvSpPr>
          <p:nvPr/>
        </p:nvSpPr>
        <p:spPr bwMode="auto">
          <a:xfrm>
            <a:off x="9716871" y="5829300"/>
            <a:ext cx="4488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 dirty="0">
                <a:solidFill>
                  <a:srgbClr val="000000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4" name="Rectangle 171"/>
          <p:cNvSpPr>
            <a:spLocks noChangeArrowheads="1"/>
          </p:cNvSpPr>
          <p:nvPr/>
        </p:nvSpPr>
        <p:spPr bwMode="auto">
          <a:xfrm>
            <a:off x="12599461" y="-503238"/>
            <a:ext cx="109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3400" b="1" dirty="0">
                <a:solidFill>
                  <a:srgbClr val="FFFFF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5" name="Rectangle 172"/>
          <p:cNvSpPr>
            <a:spLocks noChangeArrowheads="1"/>
          </p:cNvSpPr>
          <p:nvPr/>
        </p:nvSpPr>
        <p:spPr bwMode="auto">
          <a:xfrm>
            <a:off x="12612161" y="-492125"/>
            <a:ext cx="109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3400" b="1" dirty="0">
                <a:solidFill>
                  <a:srgbClr val="808080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6" name="Rectangle 177"/>
          <p:cNvSpPr>
            <a:spLocks noChangeArrowheads="1"/>
          </p:cNvSpPr>
          <p:nvPr/>
        </p:nvSpPr>
        <p:spPr bwMode="auto">
          <a:xfrm>
            <a:off x="10348386" y="0"/>
            <a:ext cx="109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3400" b="1" dirty="0">
                <a:solidFill>
                  <a:srgbClr val="FFFFF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7" name="Rectangle 178"/>
          <p:cNvSpPr>
            <a:spLocks noChangeArrowheads="1"/>
          </p:cNvSpPr>
          <p:nvPr/>
        </p:nvSpPr>
        <p:spPr bwMode="auto">
          <a:xfrm>
            <a:off x="10399682" y="-34925"/>
            <a:ext cx="65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endParaRPr lang="en-US" sz="3400" b="1" dirty="0">
              <a:solidFill>
                <a:srgbClr val="808080"/>
              </a:solidFill>
              <a:latin typeface="Footlight MT Light" pitchFamily="18" charset="0"/>
            </a:endParaRPr>
          </a:p>
          <a:p>
            <a:pPr algn="ctr"/>
            <a:endParaRPr lang="en-US" sz="2400" dirty="0"/>
          </a:p>
        </p:txBody>
      </p:sp>
      <p:sp>
        <p:nvSpPr>
          <p:cNvPr id="2128" name="Rectangle 195"/>
          <p:cNvSpPr>
            <a:spLocks noChangeArrowheads="1"/>
          </p:cNvSpPr>
          <p:nvPr/>
        </p:nvSpPr>
        <p:spPr bwMode="auto">
          <a:xfrm>
            <a:off x="10513486" y="1325563"/>
            <a:ext cx="109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3400" b="1" dirty="0">
                <a:solidFill>
                  <a:srgbClr val="FFFFFF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29" name="Rectangle 196"/>
          <p:cNvSpPr>
            <a:spLocks noChangeArrowheads="1"/>
          </p:cNvSpPr>
          <p:nvPr/>
        </p:nvSpPr>
        <p:spPr bwMode="auto">
          <a:xfrm>
            <a:off x="10526186" y="1338263"/>
            <a:ext cx="1090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3400" b="1" dirty="0">
                <a:solidFill>
                  <a:srgbClr val="808080"/>
                </a:solidFill>
                <a:latin typeface="Footlight MT Light" pitchFamily="18" charset="0"/>
              </a:rPr>
              <a:t> </a:t>
            </a:r>
            <a:endParaRPr lang="en-US" sz="2400" dirty="0"/>
          </a:p>
        </p:txBody>
      </p:sp>
      <p:sp>
        <p:nvSpPr>
          <p:cNvPr id="2132" name="Rectangle 219"/>
          <p:cNvSpPr>
            <a:spLocks noChangeArrowheads="1"/>
          </p:cNvSpPr>
          <p:nvPr/>
        </p:nvSpPr>
        <p:spPr bwMode="auto">
          <a:xfrm>
            <a:off x="4329016" y="6377703"/>
            <a:ext cx="338157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“MENU SUBJECT TO CHANGE”</a:t>
            </a:r>
          </a:p>
        </p:txBody>
      </p:sp>
      <p:sp>
        <p:nvSpPr>
          <p:cNvPr id="2133" name="Rectangle 220"/>
          <p:cNvSpPr>
            <a:spLocks noChangeArrowheads="1"/>
          </p:cNvSpPr>
          <p:nvPr/>
        </p:nvSpPr>
        <p:spPr bwMode="auto">
          <a:xfrm>
            <a:off x="4571814" y="49213"/>
            <a:ext cx="38472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500" b="1" dirty="0">
                <a:solidFill>
                  <a:srgbClr val="000000"/>
                </a:solidFill>
              </a:rPr>
              <a:t> </a:t>
            </a:r>
            <a:endParaRPr lang="en-US" sz="2400" dirty="0"/>
          </a:p>
        </p:txBody>
      </p:sp>
      <p:sp>
        <p:nvSpPr>
          <p:cNvPr id="2137" name="Rectangle 224"/>
          <p:cNvSpPr>
            <a:spLocks noChangeArrowheads="1"/>
          </p:cNvSpPr>
          <p:nvPr/>
        </p:nvSpPr>
        <p:spPr bwMode="auto">
          <a:xfrm>
            <a:off x="1847246" y="5662614"/>
            <a:ext cx="12503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dirty="0">
                <a:solidFill>
                  <a:srgbClr val="000000"/>
                </a:solidFill>
              </a:rPr>
              <a:t>   </a:t>
            </a:r>
            <a:endParaRPr lang="en-US" sz="2400" dirty="0"/>
          </a:p>
        </p:txBody>
      </p:sp>
      <p:sp>
        <p:nvSpPr>
          <p:cNvPr id="2139" name="Rectangle 237"/>
          <p:cNvSpPr>
            <a:spLocks noChangeArrowheads="1"/>
          </p:cNvSpPr>
          <p:nvPr/>
        </p:nvSpPr>
        <p:spPr bwMode="auto">
          <a:xfrm>
            <a:off x="4365424" y="6900863"/>
            <a:ext cx="416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FFFFFF"/>
                </a:solidFill>
              </a:rPr>
              <a:t> </a:t>
            </a:r>
            <a:endParaRPr lang="en-US" sz="2400" dirty="0"/>
          </a:p>
        </p:txBody>
      </p:sp>
      <p:sp>
        <p:nvSpPr>
          <p:cNvPr id="2140" name="Rectangle 238"/>
          <p:cNvSpPr>
            <a:spLocks noChangeArrowheads="1"/>
          </p:cNvSpPr>
          <p:nvPr/>
        </p:nvSpPr>
        <p:spPr bwMode="auto">
          <a:xfrm>
            <a:off x="4378124" y="6913563"/>
            <a:ext cx="416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808080"/>
                </a:solidFill>
              </a:rPr>
              <a:t> </a:t>
            </a:r>
            <a:endParaRPr lang="en-US" sz="2400" dirty="0"/>
          </a:p>
        </p:txBody>
      </p:sp>
      <p:sp>
        <p:nvSpPr>
          <p:cNvPr id="2141" name="Rectangle 239"/>
          <p:cNvSpPr>
            <a:spLocks noChangeArrowheads="1"/>
          </p:cNvSpPr>
          <p:nvPr/>
        </p:nvSpPr>
        <p:spPr bwMode="auto">
          <a:xfrm>
            <a:off x="4371774" y="6907213"/>
            <a:ext cx="416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rgbClr val="000000"/>
                </a:solidFill>
              </a:rPr>
              <a:t> </a:t>
            </a:r>
            <a:endParaRPr lang="en-US" sz="2400" dirty="0"/>
          </a:p>
        </p:txBody>
      </p:sp>
      <p:sp>
        <p:nvSpPr>
          <p:cNvPr id="2143" name="Rectangle 243"/>
          <p:cNvSpPr>
            <a:spLocks noChangeArrowheads="1"/>
          </p:cNvSpPr>
          <p:nvPr/>
        </p:nvSpPr>
        <p:spPr bwMode="auto">
          <a:xfrm>
            <a:off x="7721600" y="1"/>
            <a:ext cx="2946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44" name="Rectangle 259"/>
          <p:cNvSpPr>
            <a:spLocks noChangeArrowheads="1"/>
          </p:cNvSpPr>
          <p:nvPr/>
        </p:nvSpPr>
        <p:spPr bwMode="auto">
          <a:xfrm>
            <a:off x="180003" y="5901299"/>
            <a:ext cx="319323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latin typeface="Cavolini" panose="03000502040302020204" pitchFamily="66" charset="0"/>
                <a:cs typeface="Cavolini" panose="03000502040302020204" pitchFamily="66" charset="0"/>
              </a:rPr>
              <a:t>CONCORD CAFÉ MENU CREATED BY </a:t>
            </a:r>
          </a:p>
          <a:p>
            <a:pPr algn="ctr"/>
            <a:r>
              <a:rPr lang="en-US" sz="1600" b="1" dirty="0">
                <a:latin typeface="Cavolini" panose="03000502040302020204" pitchFamily="66" charset="0"/>
                <a:cs typeface="Cavolini" panose="03000502040302020204" pitchFamily="66" charset="0"/>
              </a:rPr>
              <a:t>ECI Management</a:t>
            </a:r>
          </a:p>
          <a:p>
            <a:pPr algn="ctr"/>
            <a:endParaRPr lang="en-US" sz="1400" b="1" dirty="0">
              <a:solidFill>
                <a:srgbClr val="000000"/>
              </a:solidFill>
            </a:endParaRPr>
          </a:p>
        </p:txBody>
      </p:sp>
      <p:sp>
        <p:nvSpPr>
          <p:cNvPr id="2146" name="Line 263"/>
          <p:cNvSpPr>
            <a:spLocks noChangeShapeType="1"/>
          </p:cNvSpPr>
          <p:nvPr/>
        </p:nvSpPr>
        <p:spPr bwMode="auto">
          <a:xfrm>
            <a:off x="3957231" y="31095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47" name="Line 264"/>
          <p:cNvSpPr>
            <a:spLocks noChangeShapeType="1"/>
          </p:cNvSpPr>
          <p:nvPr/>
        </p:nvSpPr>
        <p:spPr bwMode="auto">
          <a:xfrm>
            <a:off x="8207375" y="-58736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148" name="Text Box 268"/>
          <p:cNvSpPr txBox="1">
            <a:spLocks noChangeArrowheads="1"/>
          </p:cNvSpPr>
          <p:nvPr/>
        </p:nvSpPr>
        <p:spPr bwMode="auto">
          <a:xfrm>
            <a:off x="2536826" y="3886200"/>
            <a:ext cx="9683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400" dirty="0"/>
          </a:p>
        </p:txBody>
      </p:sp>
      <p:sp>
        <p:nvSpPr>
          <p:cNvPr id="2152" name="Text Box 277"/>
          <p:cNvSpPr txBox="1">
            <a:spLocks noChangeArrowheads="1"/>
          </p:cNvSpPr>
          <p:nvPr/>
        </p:nvSpPr>
        <p:spPr bwMode="auto">
          <a:xfrm>
            <a:off x="4101128" y="5610716"/>
            <a:ext cx="3934414" cy="47705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 b="1" dirty="0"/>
              <a:t>Tell us how we’re doing.  </a:t>
            </a:r>
          </a:p>
          <a:p>
            <a:pPr algn="ctr">
              <a:spcBef>
                <a:spcPct val="50000"/>
              </a:spcBef>
            </a:pPr>
            <a:r>
              <a:rPr lang="en-US" sz="1000" b="1" dirty="0"/>
              <a:t>Fill out a comment card in the facility.</a:t>
            </a:r>
          </a:p>
        </p:txBody>
      </p:sp>
      <p:sp>
        <p:nvSpPr>
          <p:cNvPr id="2153" name="Text Box 282"/>
          <p:cNvSpPr txBox="1">
            <a:spLocks noChangeArrowheads="1"/>
          </p:cNvSpPr>
          <p:nvPr/>
        </p:nvSpPr>
        <p:spPr bwMode="auto">
          <a:xfrm>
            <a:off x="4438724" y="4244975"/>
            <a:ext cx="301794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u="sng" dirty="0">
                <a:solidFill>
                  <a:srgbClr val="0000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Food Service POC Numbers</a:t>
            </a:r>
            <a:endParaRPr lang="en-US" sz="1400" u="sng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algn="ctr"/>
            <a:r>
              <a:rPr lang="en-US" sz="1400" dirty="0"/>
              <a:t>Cashier:  501-212-6500</a:t>
            </a:r>
          </a:p>
          <a:p>
            <a:pPr algn="ctr"/>
            <a:r>
              <a:rPr lang="en-US" sz="1400" dirty="0"/>
              <a:t>ECI Project Manager:  501-212-6499</a:t>
            </a:r>
          </a:p>
          <a:p>
            <a:pPr algn="ctr"/>
            <a:r>
              <a:rPr lang="en-US" sz="1400" dirty="0"/>
              <a:t>COR:  501-212-6498</a:t>
            </a:r>
          </a:p>
        </p:txBody>
      </p:sp>
      <p:sp>
        <p:nvSpPr>
          <p:cNvPr id="104" name="Rectangle 40"/>
          <p:cNvSpPr>
            <a:spLocks/>
          </p:cNvSpPr>
          <p:nvPr/>
        </p:nvSpPr>
        <p:spPr bwMode="auto">
          <a:xfrm>
            <a:off x="296154" y="1168985"/>
            <a:ext cx="1721636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50" dirty="0"/>
              <a:t>Hamburger</a:t>
            </a:r>
          </a:p>
          <a:p>
            <a:r>
              <a:rPr lang="en-US" sz="1050" dirty="0"/>
              <a:t>Cheeseburger</a:t>
            </a:r>
          </a:p>
          <a:p>
            <a:r>
              <a:rPr lang="en-US" sz="1050" dirty="0"/>
              <a:t>Double Burger</a:t>
            </a:r>
          </a:p>
          <a:p>
            <a:r>
              <a:rPr lang="en-US" sz="1050" dirty="0"/>
              <a:t>Double Cheeseburger</a:t>
            </a:r>
          </a:p>
          <a:p>
            <a:r>
              <a:rPr lang="en-US" sz="1050" dirty="0"/>
              <a:t>Bacon Cheeseburger</a:t>
            </a:r>
          </a:p>
          <a:p>
            <a:r>
              <a:rPr lang="en-US" sz="1050" dirty="0"/>
              <a:t>Double Bacon Burger</a:t>
            </a:r>
          </a:p>
          <a:p>
            <a:r>
              <a:rPr lang="en-US" sz="1050" dirty="0"/>
              <a:t>Double Bacon Cheeseburger</a:t>
            </a:r>
          </a:p>
          <a:p>
            <a:r>
              <a:rPr lang="en-US" sz="1050" dirty="0"/>
              <a:t>Beyond Burger</a:t>
            </a:r>
          </a:p>
        </p:txBody>
      </p:sp>
      <p:sp>
        <p:nvSpPr>
          <p:cNvPr id="105" name="Rectangle 40"/>
          <p:cNvSpPr>
            <a:spLocks/>
          </p:cNvSpPr>
          <p:nvPr/>
        </p:nvSpPr>
        <p:spPr bwMode="auto">
          <a:xfrm>
            <a:off x="1979528" y="852723"/>
            <a:ext cx="162607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>
                <a:solidFill>
                  <a:srgbClr val="62283B"/>
                </a:solidFill>
              </a:rPr>
              <a:t>  </a:t>
            </a:r>
            <a:r>
              <a:rPr lang="en-US" sz="16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SANDWICHES</a:t>
            </a:r>
          </a:p>
        </p:txBody>
      </p:sp>
      <p:sp>
        <p:nvSpPr>
          <p:cNvPr id="106" name="Rectangle 19"/>
          <p:cNvSpPr>
            <a:spLocks/>
          </p:cNvSpPr>
          <p:nvPr/>
        </p:nvSpPr>
        <p:spPr bwMode="auto">
          <a:xfrm>
            <a:off x="2212890" y="1168009"/>
            <a:ext cx="1429730" cy="1454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50" dirty="0"/>
              <a:t>Philly Cheese Steak</a:t>
            </a:r>
          </a:p>
          <a:p>
            <a:r>
              <a:rPr lang="en-US" sz="1050" dirty="0"/>
              <a:t>Crispy Chicken</a:t>
            </a:r>
          </a:p>
          <a:p>
            <a:r>
              <a:rPr lang="en-US" sz="1050" dirty="0"/>
              <a:t>Spicy Crispy Chicken </a:t>
            </a:r>
          </a:p>
          <a:p>
            <a:r>
              <a:rPr lang="en-US" sz="1050" dirty="0"/>
              <a:t>Grilled Chicken  </a:t>
            </a:r>
          </a:p>
          <a:p>
            <a:r>
              <a:rPr lang="en-US" sz="1050" dirty="0"/>
              <a:t>Grilled Cheese </a:t>
            </a:r>
          </a:p>
          <a:p>
            <a:r>
              <a:rPr lang="en-US" sz="1050" dirty="0"/>
              <a:t>Deli Sandwiches</a:t>
            </a:r>
          </a:p>
          <a:p>
            <a:r>
              <a:rPr lang="en-US" sz="1050" dirty="0"/>
              <a:t>Tuna Sandwich</a:t>
            </a:r>
          </a:p>
          <a:p>
            <a:r>
              <a:rPr lang="en-US" sz="1050" dirty="0"/>
              <a:t>Tuna Melt</a:t>
            </a:r>
          </a:p>
          <a:p>
            <a:r>
              <a:rPr lang="en-US" sz="1050" dirty="0"/>
              <a:t>BLT </a:t>
            </a:r>
          </a:p>
        </p:txBody>
      </p:sp>
      <p:sp>
        <p:nvSpPr>
          <p:cNvPr id="107" name="Rectangle 19"/>
          <p:cNvSpPr>
            <a:spLocks noChangeArrowheads="1"/>
          </p:cNvSpPr>
          <p:nvPr/>
        </p:nvSpPr>
        <p:spPr bwMode="auto">
          <a:xfrm>
            <a:off x="293503" y="3156779"/>
            <a:ext cx="1326380" cy="9618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50" dirty="0"/>
              <a:t>Pizza Slice: Assorted</a:t>
            </a:r>
          </a:p>
          <a:p>
            <a:r>
              <a:rPr lang="en-US" sz="1050" dirty="0"/>
              <a:t>Chicken Tenders (4)</a:t>
            </a:r>
          </a:p>
          <a:p>
            <a:r>
              <a:rPr lang="en-US" sz="1050" dirty="0"/>
              <a:t>Hamburger Patty</a:t>
            </a:r>
          </a:p>
          <a:p>
            <a:r>
              <a:rPr lang="en-US" sz="1050" dirty="0"/>
              <a:t>Grilled Chicken Breast </a:t>
            </a:r>
          </a:p>
          <a:p>
            <a:r>
              <a:rPr lang="en-US" sz="1050" dirty="0"/>
              <a:t>Quesadilla</a:t>
            </a:r>
          </a:p>
          <a:p>
            <a:endParaRPr lang="en-US" sz="1000" dirty="0"/>
          </a:p>
        </p:txBody>
      </p:sp>
      <p:sp>
        <p:nvSpPr>
          <p:cNvPr id="108" name="Rectangle 40"/>
          <p:cNvSpPr>
            <a:spLocks/>
          </p:cNvSpPr>
          <p:nvPr/>
        </p:nvSpPr>
        <p:spPr bwMode="auto">
          <a:xfrm>
            <a:off x="2087925" y="2817279"/>
            <a:ext cx="7069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00" dirty="0">
                <a:solidFill>
                  <a:srgbClr val="D6A300"/>
                </a:solidFill>
              </a:rPr>
              <a:t>  </a:t>
            </a:r>
            <a:r>
              <a:rPr lang="en-US" sz="16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SIDES</a:t>
            </a:r>
          </a:p>
        </p:txBody>
      </p:sp>
      <p:sp>
        <p:nvSpPr>
          <p:cNvPr id="109" name="Rectangle 19"/>
          <p:cNvSpPr>
            <a:spLocks noChangeArrowheads="1"/>
          </p:cNvSpPr>
          <p:nvPr/>
        </p:nvSpPr>
        <p:spPr bwMode="auto">
          <a:xfrm>
            <a:off x="2165192" y="3141082"/>
            <a:ext cx="1100489" cy="80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50" dirty="0"/>
              <a:t>French Fries</a:t>
            </a:r>
          </a:p>
          <a:p>
            <a:r>
              <a:rPr lang="en-US" sz="1050" dirty="0"/>
              <a:t>Sweet Potato Fries</a:t>
            </a:r>
          </a:p>
          <a:p>
            <a:r>
              <a:rPr lang="en-US" sz="1050" dirty="0"/>
              <a:t>Onion Rings</a:t>
            </a:r>
          </a:p>
          <a:p>
            <a:r>
              <a:rPr lang="en-US" sz="1050" dirty="0"/>
              <a:t>Bacon </a:t>
            </a:r>
          </a:p>
          <a:p>
            <a:r>
              <a:rPr lang="en-US" sz="1050" dirty="0"/>
              <a:t>Add Cheese</a:t>
            </a:r>
          </a:p>
        </p:txBody>
      </p:sp>
      <p:sp>
        <p:nvSpPr>
          <p:cNvPr id="110" name="Rectangle 10"/>
          <p:cNvSpPr>
            <a:spLocks noChangeArrowheads="1"/>
          </p:cNvSpPr>
          <p:nvPr/>
        </p:nvSpPr>
        <p:spPr bwMode="auto">
          <a:xfrm>
            <a:off x="8761412" y="414254"/>
            <a:ext cx="2743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000" b="1" u="sng" dirty="0">
                <a:latin typeface="Cavolini" panose="03000502040302020204" pitchFamily="66" charset="0"/>
                <a:cs typeface="Cavolini" panose="03000502040302020204" pitchFamily="66" charset="0"/>
              </a:rPr>
              <a:t>MAIN LINE MENU </a:t>
            </a:r>
          </a:p>
        </p:txBody>
      </p:sp>
      <p:sp>
        <p:nvSpPr>
          <p:cNvPr id="111" name="Text Box 277"/>
          <p:cNvSpPr txBox="1">
            <a:spLocks noChangeArrowheads="1"/>
          </p:cNvSpPr>
          <p:nvPr/>
        </p:nvSpPr>
        <p:spPr bwMode="auto">
          <a:xfrm>
            <a:off x="8746331" y="888267"/>
            <a:ext cx="26935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Please See Next Page</a:t>
            </a:r>
          </a:p>
        </p:txBody>
      </p:sp>
      <p:sp>
        <p:nvSpPr>
          <p:cNvPr id="90" name="Text Box 277"/>
          <p:cNvSpPr txBox="1">
            <a:spLocks noChangeArrowheads="1"/>
          </p:cNvSpPr>
          <p:nvPr/>
        </p:nvSpPr>
        <p:spPr bwMode="auto">
          <a:xfrm>
            <a:off x="8630272" y="5256312"/>
            <a:ext cx="30611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June 2026</a:t>
            </a:r>
          </a:p>
        </p:txBody>
      </p:sp>
      <p:sp>
        <p:nvSpPr>
          <p:cNvPr id="91" name="Rectangle 87">
            <a:extLst>
              <a:ext uri="{FF2B5EF4-FFF2-40B4-BE49-F238E27FC236}">
                <a16:creationId xmlns:a16="http://schemas.microsoft.com/office/drawing/2014/main" id="{B9CA25EF-03C8-4A46-AF84-49C8EA365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2336" y="2604057"/>
            <a:ext cx="33534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 dirty="0">
                <a:latin typeface="Cavolini" panose="03000502040302020204" pitchFamily="66" charset="0"/>
                <a:cs typeface="Cavolini" panose="03000502040302020204" pitchFamily="66" charset="0"/>
              </a:rPr>
              <a:t>Concord Cafe Hours 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36C6D0E-C535-0A45-EA70-A7B09588C6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648" y="49092"/>
            <a:ext cx="2317125" cy="231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AutoShape 10">
            <a:extLst>
              <a:ext uri="{FF2B5EF4-FFF2-40B4-BE49-F238E27FC236}">
                <a16:creationId xmlns:a16="http://schemas.microsoft.com/office/drawing/2014/main" id="{EAD40779-7694-EA41-EEF7-39DB9E8FBB2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14" name="Picture 13" descr="Logo&#10;&#10;Description automatically generated">
            <a:extLst>
              <a:ext uri="{FF2B5EF4-FFF2-40B4-BE49-F238E27FC236}">
                <a16:creationId xmlns:a16="http://schemas.microsoft.com/office/drawing/2014/main" id="{0D3C7665-4AAE-C9CE-D40D-C6028F362B9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9756" y="1594208"/>
            <a:ext cx="2706512" cy="269499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A9999F-E087-A6C9-87BA-121096AFEF4F}"/>
              </a:ext>
            </a:extLst>
          </p:cNvPr>
          <p:cNvSpPr txBox="1"/>
          <p:nvPr/>
        </p:nvSpPr>
        <p:spPr>
          <a:xfrm>
            <a:off x="1059702" y="4200042"/>
            <a:ext cx="181990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u="sng" dirty="0">
                <a:solidFill>
                  <a:srgbClr val="D6A300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SERVED DAILY</a:t>
            </a:r>
            <a:endParaRPr lang="en-US" sz="1600" dirty="0">
              <a:solidFill>
                <a:srgbClr val="D6A300"/>
              </a:solidFill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C43AA42A-243D-400C-8DCB-AB551981F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663" y="4538117"/>
            <a:ext cx="149830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/>
              <a:t>Soup of the Day (Seasonal)</a:t>
            </a:r>
          </a:p>
          <a:p>
            <a:r>
              <a:rPr lang="en-US" sz="1000" dirty="0"/>
              <a:t>Assorted Crackers</a:t>
            </a:r>
          </a:p>
          <a:p>
            <a:r>
              <a:rPr lang="en-US" sz="1000" dirty="0"/>
              <a:t>Assorted Desserts</a:t>
            </a:r>
          </a:p>
          <a:p>
            <a:r>
              <a:rPr lang="en-US" sz="1000" dirty="0"/>
              <a:t>Fresh Express Salad Bar</a:t>
            </a:r>
          </a:p>
          <a:p>
            <a:r>
              <a:rPr lang="en-US" sz="1000" dirty="0"/>
              <a:t>Grab N Go Items</a:t>
            </a:r>
          </a:p>
        </p:txBody>
      </p:sp>
    </p:spTree>
    <p:extLst>
      <p:ext uri="{BB962C8B-B14F-4D97-AF65-F5344CB8AC3E}">
        <p14:creationId xmlns:p14="http://schemas.microsoft.com/office/powerpoint/2010/main" val="1296267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0D8CEB-F7FC-0771-DE80-AC8C6F546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19020D-FE26-9E78-19B5-D98AE3F853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52456"/>
              </p:ext>
            </p:extLst>
          </p:nvPr>
        </p:nvGraphicFramePr>
        <p:xfrm>
          <a:off x="0" y="698566"/>
          <a:ext cx="12191186" cy="644820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36849">
                  <a:extLst>
                    <a:ext uri="{9D8B030D-6E8A-4147-A177-3AD203B41FA5}">
                      <a16:colId xmlns:a16="http://schemas.microsoft.com/office/drawing/2014/main" val="3120200005"/>
                    </a:ext>
                  </a:extLst>
                </a:gridCol>
                <a:gridCol w="1736849">
                  <a:extLst>
                    <a:ext uri="{9D8B030D-6E8A-4147-A177-3AD203B41FA5}">
                      <a16:colId xmlns:a16="http://schemas.microsoft.com/office/drawing/2014/main" val="1490810172"/>
                    </a:ext>
                  </a:extLst>
                </a:gridCol>
                <a:gridCol w="1731348">
                  <a:extLst>
                    <a:ext uri="{9D8B030D-6E8A-4147-A177-3AD203B41FA5}">
                      <a16:colId xmlns:a16="http://schemas.microsoft.com/office/drawing/2014/main" val="2406807483"/>
                    </a:ext>
                  </a:extLst>
                </a:gridCol>
                <a:gridCol w="1742350">
                  <a:extLst>
                    <a:ext uri="{9D8B030D-6E8A-4147-A177-3AD203B41FA5}">
                      <a16:colId xmlns:a16="http://schemas.microsoft.com/office/drawing/2014/main" val="3442021977"/>
                    </a:ext>
                  </a:extLst>
                </a:gridCol>
                <a:gridCol w="1736849">
                  <a:extLst>
                    <a:ext uri="{9D8B030D-6E8A-4147-A177-3AD203B41FA5}">
                      <a16:colId xmlns:a16="http://schemas.microsoft.com/office/drawing/2014/main" val="2580394032"/>
                    </a:ext>
                  </a:extLst>
                </a:gridCol>
                <a:gridCol w="1736849">
                  <a:extLst>
                    <a:ext uri="{9D8B030D-6E8A-4147-A177-3AD203B41FA5}">
                      <a16:colId xmlns:a16="http://schemas.microsoft.com/office/drawing/2014/main" val="4040812614"/>
                    </a:ext>
                  </a:extLst>
                </a:gridCol>
                <a:gridCol w="1770092">
                  <a:extLst>
                    <a:ext uri="{9D8B030D-6E8A-4147-A177-3AD203B41FA5}">
                      <a16:colId xmlns:a16="http://schemas.microsoft.com/office/drawing/2014/main" val="1881736407"/>
                    </a:ext>
                  </a:extLst>
                </a:gridCol>
              </a:tblGrid>
              <a:tr h="24125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SUNDAY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MONDAY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TUESDAY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WEDNESDAY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THURSDAY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FRIDAY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SATURDAY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435487"/>
                  </a:ext>
                </a:extLst>
              </a:tr>
              <a:tr h="1205645"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Italian Seasoned Chicken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Dijon Tuscan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Pasta w/ Rustic Tomato Sauce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Spinach, Garlic &amp; Mushrooms.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Catalina Blend Veggies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Baja Fish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Chicken Fajitas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Mexican Roasted Sweet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Skillet Mexican Street Corn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Chili Lime Broccoli 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Pulled Pork Sandwich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Potato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Bean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Cole Slaw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California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Orange Chicken 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Beef Bulgogi 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Oven Roasted Potatoes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Pork Fried Rice 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Green Beans Oriental Stir Fry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Jamaican Jerk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Root Veggies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Black Beans &amp; Corn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Pineapple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Blackened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Parsley Buttered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Lyonnaise Carrots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6871354"/>
                  </a:ext>
                </a:extLst>
              </a:tr>
              <a:tr h="1205645"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7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Oven Baked Ham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Herbed Baked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Sweet Potato Hash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Steamed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Orange Glazed Carrots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Soy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Lemon Honey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Parsley Buttered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</a:t>
                      </a:r>
                      <a:r>
                        <a:rPr lang="en-US" sz="800" b="0">
                          <a:solidFill>
                            <a:schemeClr val="tx1"/>
                          </a:solidFill>
                        </a:rPr>
                        <a:t>Brussel Sprouts</a:t>
                      </a:r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Zucchini &amp; Squash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Chicken Adobo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Beef Taco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Charro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South of the Border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Green Beans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Ginger Beef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Chicken Teriyaki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Wasabi Mashed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Oriental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Cabbage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Cajun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Rosemary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Hoppin John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Peas &amp; Carrots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Catalina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Herbed Baked Chicken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Lemon 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Macaroni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Creole Green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Monterey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Glazed Turkey Meatloaf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Balsamic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Collard Greens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871259"/>
                  </a:ext>
                </a:extLst>
              </a:tr>
              <a:tr h="1173752"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  <a:p>
                      <a:pPr algn="l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Stuffed Pepper Casserole</a:t>
                      </a:r>
                    </a:p>
                    <a:p>
                      <a:pPr algn="l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BBQ Chicken</a:t>
                      </a:r>
                    </a:p>
                    <a:p>
                      <a:pPr algn="l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Texas Hash</a:t>
                      </a:r>
                    </a:p>
                    <a:p>
                      <a:pPr algn="l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Herbed Rice</a:t>
                      </a:r>
                    </a:p>
                    <a:p>
                      <a:pPr algn="l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Green Beans </a:t>
                      </a:r>
                    </a:p>
                    <a:p>
                      <a:pPr algn="l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Tuscan Blend Veggies</a:t>
                      </a:r>
                    </a:p>
                    <a:p>
                      <a:pPr algn="l"/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Orange Sage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Italian Seasoned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Pasta w/ Rustic Tomato Sauce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Sauteed Green Beans &amp; Peppers 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Carnita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Lime Chicken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Charro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South of the Border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Green Beans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Kahlua Pulled Pork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Pineapple Chicken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Sweet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Macaroni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Sauteed Garlic Asparagus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Beef Sandwich (Ground)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Potato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Bean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Corn on the Cob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California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Lemon Garlic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Mac &amp; Cheese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Cole Slaw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Monterey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Teriyaki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Soy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Vegetable Fried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Cabbage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088021"/>
                  </a:ext>
                </a:extLst>
              </a:tr>
              <a:tr h="1173752"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Salisbury Steak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Brown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Brussel Sprouts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California Blend Veggies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Teriyaki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General Tso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&amp; Soy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Pork Fried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Green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Oriental Stir Fry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Mojo Roasted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Fish w/ Pineapple Salsa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Mexican Roasted Sweet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Corn &amp; Black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Chili Lime Broccoli 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Spareribs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Herbed Baked Chicken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Lyonnaise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Mac &amp; Cheese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Collard Greens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Brussel Sprouts w/ Bacon &amp; Onion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Glazed Turkey Meatloaf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Balsamic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Orzo w/ Lemon &amp; Herbs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Cauliflower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Tuscan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Pineapple Marinated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Macaroni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Okra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Pulled Pork Sandwich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Chicken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Potato Salad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Bean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Cole Slaw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Corn on the Cob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744812"/>
                  </a:ext>
                </a:extLst>
              </a:tr>
              <a:tr h="1173752"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Oven Baked Ham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Lemon Honey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Parsley Buttered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Okra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Asparagus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Curry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Ginger Turkey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Lemon 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Basmati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Green Peas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Zucchini &amp; Squash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Baja Fish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Carnita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Charro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South of the Border Medley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14809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A536D677-3132-1A97-8F93-C1169E65827B}"/>
              </a:ext>
            </a:extLst>
          </p:cNvPr>
          <p:cNvSpPr txBox="1"/>
          <p:nvPr/>
        </p:nvSpPr>
        <p:spPr>
          <a:xfrm>
            <a:off x="985251" y="-67789"/>
            <a:ext cx="46579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accent6">
                    <a:lumMod val="20000"/>
                    <a:lumOff val="8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June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DA7D54-70B5-7F4F-6D14-73DD536FE89C}"/>
              </a:ext>
            </a:extLst>
          </p:cNvPr>
          <p:cNvSpPr txBox="1"/>
          <p:nvPr/>
        </p:nvSpPr>
        <p:spPr>
          <a:xfrm>
            <a:off x="5643155" y="-67788"/>
            <a:ext cx="35569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accent6">
                    <a:lumMod val="75000"/>
                  </a:schemeClr>
                </a:solidFill>
                <a:latin typeface="Baguet Script" panose="00000500000000000000" pitchFamily="2" charset="0"/>
              </a:rPr>
              <a:t>Lunch Menu</a:t>
            </a:r>
          </a:p>
        </p:txBody>
      </p:sp>
    </p:spTree>
    <p:extLst>
      <p:ext uri="{BB962C8B-B14F-4D97-AF65-F5344CB8AC3E}">
        <p14:creationId xmlns:p14="http://schemas.microsoft.com/office/powerpoint/2010/main" val="384208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8A5A65-2587-1F96-9C96-9AE59B047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120D9A-9208-829F-AC91-9FFD1642EB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917683"/>
              </p:ext>
            </p:extLst>
          </p:nvPr>
        </p:nvGraphicFramePr>
        <p:xfrm>
          <a:off x="0" y="698566"/>
          <a:ext cx="12191186" cy="61763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36849">
                  <a:extLst>
                    <a:ext uri="{9D8B030D-6E8A-4147-A177-3AD203B41FA5}">
                      <a16:colId xmlns:a16="http://schemas.microsoft.com/office/drawing/2014/main" val="3120200005"/>
                    </a:ext>
                  </a:extLst>
                </a:gridCol>
                <a:gridCol w="1736849">
                  <a:extLst>
                    <a:ext uri="{9D8B030D-6E8A-4147-A177-3AD203B41FA5}">
                      <a16:colId xmlns:a16="http://schemas.microsoft.com/office/drawing/2014/main" val="1490810172"/>
                    </a:ext>
                  </a:extLst>
                </a:gridCol>
                <a:gridCol w="1731348">
                  <a:extLst>
                    <a:ext uri="{9D8B030D-6E8A-4147-A177-3AD203B41FA5}">
                      <a16:colId xmlns:a16="http://schemas.microsoft.com/office/drawing/2014/main" val="2406807483"/>
                    </a:ext>
                  </a:extLst>
                </a:gridCol>
                <a:gridCol w="1742350">
                  <a:extLst>
                    <a:ext uri="{9D8B030D-6E8A-4147-A177-3AD203B41FA5}">
                      <a16:colId xmlns:a16="http://schemas.microsoft.com/office/drawing/2014/main" val="3442021977"/>
                    </a:ext>
                  </a:extLst>
                </a:gridCol>
                <a:gridCol w="1736849">
                  <a:extLst>
                    <a:ext uri="{9D8B030D-6E8A-4147-A177-3AD203B41FA5}">
                      <a16:colId xmlns:a16="http://schemas.microsoft.com/office/drawing/2014/main" val="2580394032"/>
                    </a:ext>
                  </a:extLst>
                </a:gridCol>
                <a:gridCol w="1736849">
                  <a:extLst>
                    <a:ext uri="{9D8B030D-6E8A-4147-A177-3AD203B41FA5}">
                      <a16:colId xmlns:a16="http://schemas.microsoft.com/office/drawing/2014/main" val="4040812614"/>
                    </a:ext>
                  </a:extLst>
                </a:gridCol>
                <a:gridCol w="1770092">
                  <a:extLst>
                    <a:ext uri="{9D8B030D-6E8A-4147-A177-3AD203B41FA5}">
                      <a16:colId xmlns:a16="http://schemas.microsoft.com/office/drawing/2014/main" val="1881736407"/>
                    </a:ext>
                  </a:extLst>
                </a:gridCol>
              </a:tblGrid>
              <a:tr h="241254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SUNDAY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MONDAY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TUESDAY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WEDNESDAY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THURSDAY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FRIDAY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SATURDAY</a:t>
                      </a:r>
                      <a:endParaRPr lang="en-US" sz="1000" dirty="0">
                        <a:solidFill>
                          <a:schemeClr val="tx1"/>
                        </a:solidFill>
                        <a:latin typeface="Cavolini" panose="03000502040302020204" pitchFamily="66" charset="0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435487"/>
                  </a:ext>
                </a:extLst>
              </a:tr>
              <a:tr h="1205645"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Soy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Lemon Honey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Parsley Buttered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Zucchini &amp; Squash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Carnita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Lime Chicken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Charro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South of the Border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Green Beans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Kahlua Pulled Pork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Pineapple Chicken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Sweet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Macaroni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Sauteed Garlic Asparagus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Beef Sandwich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Potato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Bean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Corn on the Cob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California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Lemon Garlic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Mac &amp; Cheese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Cole Slaw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Monterey Blend Veggies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Teriyaki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Soy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Vegetable Fried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Cabbage</a:t>
                      </a:r>
                    </a:p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6459085"/>
                  </a:ext>
                </a:extLst>
              </a:tr>
              <a:tr h="1205645"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7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Salisbury Steak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Brown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Brussel Sprouts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California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  <a:latin typeface="+mn-lt"/>
                        <a:cs typeface="Cavolini" panose="0300050204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Teriyaki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General Tso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&amp; Soy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Pork Fried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Green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Oriental Stir Fry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Mojo Roasted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Fish w/ Pineapple Salsa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Mexican Roasted Sweet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Corn &amp; Black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Chili Lime Broccoli 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Spareribs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Herbed Baked Chicken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Lyonnaise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Mac &amp; Cheese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Collard Greens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Brussel Sprouts w/ Bacon &amp; Onion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Glazed Turkey Meatloaf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Balsamic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Orzo w/ Lemon &amp; Herbs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Cauliflower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Tuscan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Pineapple Marinated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Macaroni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Okra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Pulled Pork Sandwich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Chicken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Potato Salad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Bean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Cole Slaw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Corn on the Cob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871259"/>
                  </a:ext>
                </a:extLst>
              </a:tr>
              <a:tr h="1173752">
                <a:tc>
                  <a:txBody>
                    <a:bodyPr/>
                    <a:lstStyle/>
                    <a:p>
                      <a:pPr algn="r"/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Oven Baked Ham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Lemon Honey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Parsley Buttered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Okra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Asparagus</a:t>
                      </a:r>
                    </a:p>
                    <a:p>
                      <a:pPr algn="r"/>
                      <a:endParaRPr kumimoji="0" 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Curry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Ginger Turkey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Lemon 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Basmati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Green Peas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Zucchini &amp; Squash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Baja Fish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Carnita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Charro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South of the Border Medley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Orange Sage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Italian Seasoned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Pasta w/ Rustic Tomato Sauce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Sauteed Green Beans &amp; Peppers 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Orange Chicken 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Beef Bulgogi 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Oven Roasted Potatoes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Pork Fried Rice 	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Sesame Glazed Green Beans Oriental Stir Fry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Jamaican Jerk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Root Veggies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Black Beans &amp; Corn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Caribbean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Pineapple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Blackened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Parsley Buttered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Lyonnaise Carrots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088021"/>
                  </a:ext>
                </a:extLst>
              </a:tr>
              <a:tr h="1173752"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Creole Pork Chops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Fried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Baked Mac &amp; Cheese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Green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Corn on the Cob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Italian Seasoned Chicken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Dijon Tuscan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 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Pasta w/ Rustic Tomato Sauce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Spinach, Garlic &amp; Mushrooms.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Catalina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Beef Tacos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Chicken Fajitas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Mexican Roasted Sweet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Cilantro Lime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Skillet Mexican Street Corn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Chili Lime Broccoli 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Pulled Pork Sandwich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BBQ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Potato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Bean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Cole Slaw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California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Cajun Baked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Rosemary Pork Loin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Hoppin John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Peas &amp; Carrots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Catalina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Fried Fish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Herbed Baked Chicken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Garlic Lemon Roasted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Macaroni Salad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Creole Green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Monterey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Glazed Turkey Meatloaf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Balsamic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Mashed Potato w/ Gravy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Rice Pilaf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Collard Greens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1744812"/>
                  </a:ext>
                </a:extLst>
              </a:tr>
              <a:tr h="1173752"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Salisbury Steak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Herbed Baked Chicken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Sweet Potato Hash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Steamed Rice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Roasted Broccoli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+mn-lt"/>
                          <a:cs typeface="Cavolini" panose="03000502040302020204" pitchFamily="66" charset="0"/>
                        </a:rPr>
                        <a:t>Orange Glazed Carrots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Chicken Cacciatore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Baked Fish w/ Herb Sauce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Parmesan Garlic Mash Potato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Orzo w/ Lemon &amp; Herbs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Roasted Cauliflower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Tuscan Blend Veggies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Chicken Adobo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Beef Taco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Potatoes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Charro Beans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South of the Border Medley</a:t>
                      </a:r>
                    </a:p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</a:rPr>
                        <a:t>Hacienda Green Beans</a:t>
                      </a:r>
                    </a:p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6148092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2B0E00D3-6F8A-8BA9-F00D-8021BCE6B76F}"/>
              </a:ext>
            </a:extLst>
          </p:cNvPr>
          <p:cNvSpPr txBox="1"/>
          <p:nvPr/>
        </p:nvSpPr>
        <p:spPr>
          <a:xfrm>
            <a:off x="985251" y="-67789"/>
            <a:ext cx="46579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schemeClr val="accent6">
                    <a:lumMod val="20000"/>
                    <a:lumOff val="80000"/>
                  </a:schemeClr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June 2026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874164-9ADD-990C-740F-488CD31824AA}"/>
              </a:ext>
            </a:extLst>
          </p:cNvPr>
          <p:cNvSpPr txBox="1"/>
          <p:nvPr/>
        </p:nvSpPr>
        <p:spPr>
          <a:xfrm>
            <a:off x="5445108" y="-37012"/>
            <a:ext cx="32111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solidFill>
                  <a:schemeClr val="accent6">
                    <a:lumMod val="75000"/>
                  </a:schemeClr>
                </a:solidFill>
                <a:latin typeface="Baguet Script" panose="00000500000000000000" pitchFamily="2" charset="0"/>
              </a:rPr>
              <a:t>Dinner Menu</a:t>
            </a:r>
          </a:p>
        </p:txBody>
      </p:sp>
    </p:spTree>
    <p:extLst>
      <p:ext uri="{BB962C8B-B14F-4D97-AF65-F5344CB8AC3E}">
        <p14:creationId xmlns:p14="http://schemas.microsoft.com/office/powerpoint/2010/main" val="2029995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4035</TotalTime>
  <Words>1390</Words>
  <Application>Microsoft Office PowerPoint</Application>
  <PresentationFormat>Widescreen</PresentationFormat>
  <Paragraphs>548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Aptos</vt:lpstr>
      <vt:lpstr>Aptos Display</vt:lpstr>
      <vt:lpstr>Arial</vt:lpstr>
      <vt:lpstr>Baguet Script</vt:lpstr>
      <vt:lpstr>Cavolini</vt:lpstr>
      <vt:lpstr>Footlight MT Light</vt:lpstr>
      <vt:lpstr>Gill Sans MT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James, Dorothy Michelle CIV NG NGB ARNG PEC (USA)</dc:creator>
  <cp:lastModifiedBy>ECI Manger</cp:lastModifiedBy>
  <cp:revision>88</cp:revision>
  <cp:lastPrinted>2026-02-06T14:42:47Z</cp:lastPrinted>
  <dcterms:created xsi:type="dcterms:W3CDTF">2026-02-05T15:39:58Z</dcterms:created>
  <dcterms:modified xsi:type="dcterms:W3CDTF">2026-05-28T13:33:19Z</dcterms:modified>
</cp:coreProperties>
</file>